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41"/>
    <p:restoredTop sz="95477"/>
  </p:normalViewPr>
  <p:slideViewPr>
    <p:cSldViewPr snapToGrid="0" snapToObjects="1">
      <p:cViewPr varScale="1">
        <p:scale>
          <a:sx n="98" d="100"/>
          <a:sy n="98" d="100"/>
        </p:scale>
        <p:origin x="496"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11/21/25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11/21/25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11/21/25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11/21/25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11/21/25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11/21/25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11/21/25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11/21/25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11/21/25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11/21/25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11/21/25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11/21/25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11/21/25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0.png"/><Relationship Id="rId4" Type="http://schemas.openxmlformats.org/officeDocument/2006/relationships/image" Target="../media/image35.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6.gif"/><Relationship Id="rId3" Type="http://schemas.openxmlformats.org/officeDocument/2006/relationships/image" Target="../media/image15.png"/><Relationship Id="rId7" Type="http://schemas.openxmlformats.org/officeDocument/2006/relationships/image" Target="../media/image7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154577" y="168453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716653"/>
                <a:ext cx="9032336" cy="4351917"/>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t>
                </a:r>
                <a:r>
                  <a:rPr lang="en-US" sz="2000"/>
                  <a:t>and capacitor, </a:t>
                </a:r>
                <a:r>
                  <a:rPr lang="en-US" sz="2000" dirty="0"/>
                  <a:t>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716653"/>
                <a:ext cx="9032336" cy="4351917"/>
              </a:xfrm>
              <a:blipFill>
                <a:blip r:embed="rId2"/>
                <a:stretch>
                  <a:fillRect l="-421" t="-291"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511308"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fontScale="92500" lnSpcReduction="10000"/>
              </a:bodyPr>
              <a:lstStyle/>
              <a:p>
                <a:pPr>
                  <a:lnSpc>
                    <a:spcPct val="110000"/>
                  </a:lnSpc>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lnSpc>
                    <a:spcPct val="110000"/>
                  </a:lnSpc>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lnSpc>
                    <a:spcPct val="110000"/>
                  </a:lnSpc>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lnSpc>
                    <a:spcPct val="110000"/>
                  </a:lnSpc>
                  <a:spcBef>
                    <a:spcPts val="200"/>
                  </a:spcBef>
                </a:pPr>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lnSpc>
                    <a:spcPct val="110000"/>
                  </a:lnSpc>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lnSpc>
                    <a:spcPct val="110000"/>
                  </a:lnSpc>
                  <a:spcBef>
                    <a:spcPts val="2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pPr>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pPr>
                  <a:lnSpc>
                    <a:spcPct val="110000"/>
                  </a:lnSpc>
                  <a:spcBef>
                    <a:spcPts val="200"/>
                  </a:spcBef>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8367816" y="479196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380770"/>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380770"/>
                <a:ext cx="9008109" cy="4773641"/>
              </a:xfrm>
              <a:blipFill>
                <a:blip r:embed="rId2"/>
                <a:stretch>
                  <a:fillRect l="-704" t="-1326"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427733"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533898"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240912"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a:bodyPr>
              <a:lstStyle/>
              <a:p>
                <a:pPr>
                  <a:spcBef>
                    <a:spcPts val="200"/>
                  </a:spcBef>
                </a:pPr>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for </a:t>
                </a:r>
                <a14:m>
                  <m:oMath xmlns:m="http://schemas.openxmlformats.org/officeDocument/2006/math">
                    <m:r>
                      <a:rPr lang="en-US" sz="2000" b="0" i="1" dirty="0" smtClean="0">
                        <a:latin typeface="Cambria Math" panose="02040503050406030204" pitchFamily="18" charset="0"/>
                      </a:rPr>
                      <m:t>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𝑏</m:t>
                    </m:r>
                  </m:oMath>
                </a14:m>
                <a:r>
                  <a:rPr lang="en-US" sz="2000" dirty="0"/>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pPr>
                  <a:spcBef>
                    <a:spcPts val="200"/>
                  </a:spcBef>
                </a:pPr>
                <a:r>
                  <a:rPr lang="en-US" sz="2000" dirty="0"/>
                  <a:t>Alternatively: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𝑥</m:t>
                        </m:r>
                      </m:sup>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𝑑𝑠</m:t>
                        </m:r>
                      </m:e>
                    </m:nary>
                    <m:r>
                      <a:rPr lang="en-US" sz="2000" i="1" smtClean="0">
                        <a:latin typeface="Cambria Math" panose="02040503050406030204" pitchFamily="18" charset="0"/>
                        <a:ea typeface="Cambria Math" panose="02040503050406030204" pitchFamily="18" charset="0"/>
                      </a:rPr>
                      <m:t>,</m:t>
                    </m:r>
                  </m:oMath>
                </a14:m>
                <a:r>
                  <a:rPr lang="en-US" sz="2000" dirty="0"/>
                  <a:t> is returned energy</a:t>
                </a:r>
              </a:p>
              <a:p>
                <a:pPr>
                  <a:spcBef>
                    <a:spcPts val="200"/>
                  </a:spcBef>
                </a:pPr>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pPr>
                  <a:spcBef>
                    <a:spcPts val="200"/>
                  </a:spcBef>
                </a:pPr>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pPr>
                  <a:spcBef>
                    <a:spcPts val="200"/>
                  </a:spcBef>
                </a:pPr>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pPr>
                  <a:spcBef>
                    <a:spcPts val="200"/>
                  </a:spcBef>
                </a:pPr>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pPr>
                  <a:spcBef>
                    <a:spcPts val="200"/>
                  </a:spcBef>
                </a:pPr>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pPr>
                  <a:spcBef>
                    <a:spcPts val="200"/>
                  </a:spcBef>
                </a:pPr>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0524" b="-18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8746" y="179399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8746" y="1793995"/>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8482669" y="5186502"/>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8992052"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348330"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904775" y="1602038"/>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904775" y="1602038"/>
                <a:ext cx="4223637" cy="1200329"/>
              </a:xfrm>
              <a:prstGeom prst="rect">
                <a:avLst/>
              </a:prstGeom>
              <a:blipFill>
                <a:blip r:embed="rId4"/>
                <a:stretch>
                  <a:fillRect l="-898" t="-3158" b="-8421"/>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986" y="4055634"/>
            <a:ext cx="3483026" cy="195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r>
                  <a:rPr lang="en-US" sz="2000" dirty="0"/>
                  <a:t>Add indicated snubber diode with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r>
                      <a:rPr lang="en-US" sz="2000" b="0" i="1" smtClean="0">
                        <a:latin typeface="Cambria Math" panose="02040503050406030204" pitchFamily="18" charset="0"/>
                      </a:rPr>
                      <m:t>𝑚𝐻</m:t>
                    </m:r>
                  </m:oMath>
                </a14:m>
                <a:endParaRPr lang="en-US" sz="2000" dirty="0"/>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206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5184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6041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200"/>
                  </a:spcBef>
                </a:pPr>
                <a:r>
                  <a:rPr lang="en-US" sz="2000" b="0" dirty="0"/>
                  <a:t>Resistors</a:t>
                </a:r>
              </a:p>
              <a:p>
                <a:pPr lvl="1">
                  <a:spcBef>
                    <a:spcPts val="2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2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200"/>
                  </a:spcBef>
                </a:pPr>
                <a:r>
                  <a:rPr lang="en-US" sz="2000" b="0" dirty="0"/>
                  <a:t>Capacitors</a:t>
                </a:r>
              </a:p>
              <a:p>
                <a:pPr lvl="1">
                  <a:spcBef>
                    <a:spcPts val="2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2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200"/>
                  </a:spcBef>
                </a:pPr>
                <a:r>
                  <a:rPr lang="en-US" sz="2000" b="0" dirty="0"/>
                  <a:t>Inductors</a:t>
                </a:r>
              </a:p>
              <a:p>
                <a:pPr lvl="1">
                  <a:spcBef>
                    <a:spcPts val="2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2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2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7418" y="141309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413090"/>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345059"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35708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24231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38448"/>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42824" y="1526961"/>
                <a:ext cx="9404142"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42824" y="1526961"/>
                <a:ext cx="9404142" cy="4757207"/>
              </a:xfrm>
              <a:prstGeom prst="rect">
                <a:avLst/>
              </a:prstGeom>
              <a:blipFill>
                <a:blip r:embed="rId3"/>
                <a:stretch>
                  <a:fillRect l="-945" r="-810" b="-1067"/>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068428" y="2434894"/>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2657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33451"/>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112748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69028" y="2751471"/>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147479" y="1922707"/>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7810730" y="1716872"/>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192105"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169814"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7635207"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838407" y="1184987"/>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Arial" panose="020B0604020202020204" pitchFamily="34" charset="0"/>
                  <a:buChar char="•"/>
                </a:pP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b="-4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004417"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9730" t="-103333" r="-416216" b="-413333"/>
                          </a:stretch>
                        </a:blipFill>
                      </a:tcPr>
                    </a:tc>
                    <a:tc>
                      <a:txBody>
                        <a:bodyPr/>
                        <a:lstStyle/>
                        <a:p>
                          <a:endParaRPr lang="en-US"/>
                        </a:p>
                      </a:txBody>
                      <a:tcPr>
                        <a:blipFill>
                          <a:blip r:embed="rId6"/>
                          <a:stretch>
                            <a:fillRect l="-320755" t="-103333" r="-481132" b="-413333"/>
                          </a:stretch>
                        </a:blipFill>
                      </a:tcPr>
                    </a:tc>
                    <a:tc>
                      <a:txBody>
                        <a:bodyPr/>
                        <a:lstStyle/>
                        <a:p>
                          <a:endParaRPr lang="en-US"/>
                        </a:p>
                      </a:txBody>
                      <a:tcPr>
                        <a:blipFill>
                          <a:blip r:embed="rId6"/>
                          <a:stretch>
                            <a:fillRect l="-204587" t="-103333" r="-133945" b="-413333"/>
                          </a:stretch>
                        </a:blipFill>
                      </a:tcPr>
                    </a:tc>
                    <a:tc>
                      <a:txBody>
                        <a:bodyPr/>
                        <a:lstStyle/>
                        <a:p>
                          <a:endParaRPr lang="en-US"/>
                        </a:p>
                      </a:txBody>
                      <a:tcPr>
                        <a:blipFill>
                          <a:blip r:embed="rId6"/>
                          <a:stretch>
                            <a:fillRect l="-232168" t="-103333" r="-2098"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9730" t="-132609" r="-416216" b="-169565"/>
                          </a:stretch>
                        </a:blipFill>
                      </a:tcPr>
                    </a:tc>
                    <a:tc>
                      <a:txBody>
                        <a:bodyPr/>
                        <a:lstStyle/>
                        <a:p>
                          <a:endParaRPr lang="en-US"/>
                        </a:p>
                      </a:txBody>
                      <a:tcPr>
                        <a:blipFill>
                          <a:blip r:embed="rId6"/>
                          <a:stretch>
                            <a:fillRect l="-320755" t="-132609" r="-481132" b="-169565"/>
                          </a:stretch>
                        </a:blipFill>
                      </a:tcPr>
                    </a:tc>
                    <a:tc>
                      <a:txBody>
                        <a:bodyPr/>
                        <a:lstStyle/>
                        <a:p>
                          <a:endParaRPr lang="en-US"/>
                        </a:p>
                      </a:txBody>
                      <a:tcPr>
                        <a:blipFill>
                          <a:blip r:embed="rId6"/>
                          <a:stretch>
                            <a:fillRect l="-204587" t="-132609" r="-133945" b="-169565"/>
                          </a:stretch>
                        </a:blipFill>
                      </a:tcPr>
                    </a:tc>
                    <a:tc>
                      <a:txBody>
                        <a:bodyPr/>
                        <a:lstStyle/>
                        <a:p>
                          <a:endParaRPr lang="en-US"/>
                        </a:p>
                      </a:txBody>
                      <a:tcPr>
                        <a:blipFill>
                          <a:blip r:embed="rId6"/>
                          <a:stretch>
                            <a:fillRect l="-232168" t="-132609" r="-2098"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9730" t="-232609" r="-416216" b="-69565"/>
                          </a:stretch>
                        </a:blipFill>
                      </a:tcPr>
                    </a:tc>
                    <a:tc>
                      <a:txBody>
                        <a:bodyPr/>
                        <a:lstStyle/>
                        <a:p>
                          <a:endParaRPr lang="en-US"/>
                        </a:p>
                      </a:txBody>
                      <a:tcPr>
                        <a:blipFill>
                          <a:blip r:embed="rId6"/>
                          <a:stretch>
                            <a:fillRect l="-320755" t="-232609" r="-481132" b="-69565"/>
                          </a:stretch>
                        </a:blipFill>
                      </a:tcPr>
                    </a:tc>
                    <a:tc>
                      <a:txBody>
                        <a:bodyPr/>
                        <a:lstStyle/>
                        <a:p>
                          <a:endParaRPr lang="en-US"/>
                        </a:p>
                      </a:txBody>
                      <a:tcPr>
                        <a:blipFill>
                          <a:blip r:embed="rId6"/>
                          <a:stretch>
                            <a:fillRect l="-204587" t="-232609" r="-133945" b="-69565"/>
                          </a:stretch>
                        </a:blipFill>
                      </a:tcPr>
                    </a:tc>
                    <a:tc>
                      <a:txBody>
                        <a:bodyPr/>
                        <a:lstStyle/>
                        <a:p>
                          <a:endParaRPr lang="en-US"/>
                        </a:p>
                      </a:txBody>
                      <a:tcPr>
                        <a:blipFill>
                          <a:blip r:embed="rId6"/>
                          <a:stretch>
                            <a:fillRect l="-232168" t="-232609" r="-2098"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9730" t="-527586" r="-416216" b="-10345"/>
                          </a:stretch>
                        </a:blipFill>
                      </a:tcPr>
                    </a:tc>
                    <a:tc>
                      <a:txBody>
                        <a:bodyPr/>
                        <a:lstStyle/>
                        <a:p>
                          <a:endParaRPr lang="en-US"/>
                        </a:p>
                      </a:txBody>
                      <a:tcPr>
                        <a:blipFill>
                          <a:blip r:embed="rId6"/>
                          <a:stretch>
                            <a:fillRect l="-320755" t="-527586" r="-481132"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18745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328630" y="1020627"/>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454826" y="795063"/>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839317" y="4009781"/>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7905286"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180361"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420825" y="7806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251972" y="393553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7568" y="1365888"/>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7568" y="1365888"/>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486" y="168208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486" y="1682084"/>
                <a:ext cx="7454733" cy="3594087"/>
              </a:xfrm>
              <a:blipFill>
                <a:blip r:embed="rId3"/>
                <a:stretch>
                  <a:fillRect l="-85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117869"/>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117869"/>
                <a:ext cx="4696255" cy="5388381"/>
              </a:xfrm>
              <a:blipFill>
                <a:blip r:embed="rId2"/>
                <a:stretch>
                  <a:fillRect l="-809" t="-7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537885" y="1254814"/>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078851"/>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2855210794"/>
              </p:ext>
            </p:extLst>
          </p:nvPr>
        </p:nvGraphicFramePr>
        <p:xfrm>
          <a:off x="5910347" y="3981257"/>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1002" y="828598"/>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1002" y="828598"/>
                <a:ext cx="8329602" cy="5575694"/>
              </a:xfrm>
              <a:prstGeom prst="rect">
                <a:avLst/>
              </a:prstGeom>
              <a:blipFill>
                <a:blip r:embed="rId3"/>
                <a:stretch>
                  <a:fillRect l="-610" t="-682" b="-455"/>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126" y="206878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477472"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a:bodyPr>
              <a:lstStyle/>
              <a:p>
                <a:pPr>
                  <a:spcBef>
                    <a:spcPts val="400"/>
                  </a:spcBef>
                </a:pPr>
                <a:r>
                  <a:rPr lang="en-US" sz="1800" dirty="0"/>
                  <a:t>RC behavior: charging</a:t>
                </a:r>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spcBef>
                    <a:spcPts val="2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2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2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2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94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74493" y="1881289"/>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493" y="1881289"/>
                <a:ext cx="8882631" cy="3999875"/>
              </a:xfrm>
              <a:prstGeom prst="rect">
                <a:avLst/>
              </a:prstGeom>
              <a:blipFill>
                <a:blip r:embed="rId3"/>
                <a:stretch>
                  <a:fillRect l="-856" t="-94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6203102" y="389198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296467" y="877431"/>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244538" y="2847242"/>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66430" y="1359192"/>
                <a:ext cx="7972773" cy="51676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66430" y="1359192"/>
                <a:ext cx="7972773" cy="5167611"/>
              </a:xfrm>
              <a:prstGeom prst="rect">
                <a:avLst/>
              </a:prstGeom>
              <a:blipFill>
                <a:blip r:embed="rId3"/>
                <a:stretch>
                  <a:fillRect l="-1272" t="-73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8686800" y="1478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22143" y="1563326"/>
                <a:ext cx="7033168" cy="2416595"/>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 (Low pass)</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𝑡</m:t>
                            </m:r>
                          </m:num>
                          <m:den>
                            <m:r>
                              <a:rPr lang="en-US" sz="2000" i="1">
                                <a:latin typeface="Cambria Math" panose="02040503050406030204" pitchFamily="18" charset="0"/>
                              </a:rPr>
                              <m:t>𝑅𝐶</m:t>
                            </m:r>
                          </m:den>
                        </m:f>
                      </m:sup>
                    </m:sSup>
                  </m:oMath>
                </a14:m>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 (High pass)</a:t>
                </a: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𝑡</m:t>
                            </m:r>
                          </m:num>
                          <m:den>
                            <m:r>
                              <a:rPr lang="en-US" sz="2000" b="0" i="1" smtClean="0">
                                <a:latin typeface="Cambria Math" panose="02040503050406030204" pitchFamily="18" charset="0"/>
                              </a:rPr>
                              <m:t>𝑅</m:t>
                            </m:r>
                            <m:r>
                              <a:rPr lang="en-US" sz="2000" i="1">
                                <a:latin typeface="Cambria Math" panose="02040503050406030204" pitchFamily="18" charset="0"/>
                              </a:rPr>
                              <m:t>𝐶</m:t>
                            </m:r>
                          </m:den>
                        </m:f>
                      </m:sup>
                    </m:sSup>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22143" y="1563326"/>
                <a:ext cx="7033168" cy="2416595"/>
              </a:xfrm>
              <a:prstGeom prst="rect">
                <a:avLst/>
              </a:prstGeom>
              <a:blipFill>
                <a:blip r:embed="rId3"/>
                <a:stretch>
                  <a:fillRect l="-721" t="-1042"/>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6701" y="4230715"/>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782962"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63316"/>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7759754" y="3325432"/>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429516" y="1385936"/>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10355" y="2012357"/>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10355" y="2012357"/>
                <a:ext cx="6127674" cy="3626719"/>
              </a:xfrm>
              <a:prstGeom prst="rect">
                <a:avLst/>
              </a:prstGeom>
              <a:blipFill>
                <a:blip r:embed="rId3"/>
                <a:stretch>
                  <a:fillRect l="-1863" t="-697"/>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7204696" y="2700877"/>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23685" y="1671349"/>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54875" y="1885740"/>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620000" y="2864971"/>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620000" y="2158205"/>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9115</TotalTime>
  <Words>14183</Words>
  <Application>Microsoft Macintosh PowerPoint</Application>
  <PresentationFormat>Widescreen</PresentationFormat>
  <Paragraphs>2526</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1121</cp:revision>
  <cp:lastPrinted>2025-07-02T00:40:55Z</cp:lastPrinted>
  <dcterms:created xsi:type="dcterms:W3CDTF">2021-07-06T18:24:07Z</dcterms:created>
  <dcterms:modified xsi:type="dcterms:W3CDTF">2025-11-22T02:11:40Z</dcterms:modified>
  <cp:category/>
</cp:coreProperties>
</file>